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581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10.wmf"/><Relationship Id="rId7" Type="http://schemas.openxmlformats.org/officeDocument/2006/relationships/image" Target="../media/image13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7.wmf"/><Relationship Id="rId9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4.wmf"/><Relationship Id="rId6" Type="http://schemas.openxmlformats.org/officeDocument/2006/relationships/image" Target="../media/image21.wmf"/><Relationship Id="rId11" Type="http://schemas.openxmlformats.org/officeDocument/2006/relationships/image" Target="../media/image26.wmf"/><Relationship Id="rId5" Type="http://schemas.openxmlformats.org/officeDocument/2006/relationships/image" Target="../media/image20.wmf"/><Relationship Id="rId10" Type="http://schemas.openxmlformats.org/officeDocument/2006/relationships/image" Target="../media/image25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8.wmf"/><Relationship Id="rId7" Type="http://schemas.openxmlformats.org/officeDocument/2006/relationships/image" Target="../media/image31.wmf"/><Relationship Id="rId2" Type="http://schemas.openxmlformats.org/officeDocument/2006/relationships/image" Target="../media/image27.wmf"/><Relationship Id="rId1" Type="http://schemas.openxmlformats.org/officeDocument/2006/relationships/image" Target="../media/image4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10" Type="http://schemas.openxmlformats.org/officeDocument/2006/relationships/image" Target="../media/image33.wmf"/><Relationship Id="rId4" Type="http://schemas.openxmlformats.org/officeDocument/2006/relationships/image" Target="../media/image19.wmf"/><Relationship Id="rId9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26DD5-A205-4901-A0EB-0F425C4E9155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15DF29-29A4-47AD-8A27-12A0ABD28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84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1332AD45-57CF-4197-B1EA-563E379E617A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1332AD45-57CF-4197-B1EA-563E379E617A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1332AD45-57CF-4197-B1EA-563E379E617A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1332AD45-57CF-4197-B1EA-563E379E617A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1332AD45-57CF-4197-B1EA-563E379E617A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1332AD45-57CF-4197-B1EA-563E379E617A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1332AD45-57CF-4197-B1EA-563E379E617A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C0C92-CFA2-4ED3-AC28-FCCFD54EFDCC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3E51-1439-4E92-9FD7-9F6F97EBC37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C0C92-CFA2-4ED3-AC28-FCCFD54EFDCC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3E51-1439-4E92-9FD7-9F6F97EBC3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C0C92-CFA2-4ED3-AC28-FCCFD54EFDCC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3E51-1439-4E92-9FD7-9F6F97EBC3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C0C92-CFA2-4ED3-AC28-FCCFD54EFDCC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3E51-1439-4E92-9FD7-9F6F97EBC3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C0C92-CFA2-4ED3-AC28-FCCFD54EFDCC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3E51-1439-4E92-9FD7-9F6F97EBC37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C0C92-CFA2-4ED3-AC28-FCCFD54EFDCC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3E51-1439-4E92-9FD7-9F6F97EBC3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C0C92-CFA2-4ED3-AC28-FCCFD54EFDCC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3E51-1439-4E92-9FD7-9F6F97EBC3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C0C92-CFA2-4ED3-AC28-FCCFD54EFDCC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3E51-1439-4E92-9FD7-9F6F97EBC3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C0C92-CFA2-4ED3-AC28-FCCFD54EFDCC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3E51-1439-4E92-9FD7-9F6F97EBC3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C0C92-CFA2-4ED3-AC28-FCCFD54EFDCC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3E51-1439-4E92-9FD7-9F6F97EBC3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C0C92-CFA2-4ED3-AC28-FCCFD54EFDCC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F383E51-1439-4E92-9FD7-9F6F97EBC37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3C0C92-CFA2-4ED3-AC28-FCCFD54EFDCC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F383E51-1439-4E92-9FD7-9F6F97EBC375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oleObject" Target="../embeddings/oleObject7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13.wmf"/><Relationship Id="rId3" Type="http://schemas.openxmlformats.org/officeDocument/2006/relationships/notesSlide" Target="../notesSlides/notesSlide4.xml"/><Relationship Id="rId21" Type="http://schemas.openxmlformats.org/officeDocument/2006/relationships/oleObject" Target="../embeddings/oleObject19.bin"/><Relationship Id="rId7" Type="http://schemas.openxmlformats.org/officeDocument/2006/relationships/image" Target="../media/image5.wmf"/><Relationship Id="rId12" Type="http://schemas.openxmlformats.org/officeDocument/2006/relationships/oleObject" Target="../embeddings/oleObject14.bin"/><Relationship Id="rId1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.wmf"/><Relationship Id="rId20" Type="http://schemas.openxmlformats.org/officeDocument/2006/relationships/image" Target="../media/image14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5" Type="http://schemas.openxmlformats.org/officeDocument/2006/relationships/oleObject" Target="../embeddings/oleObject16.bin"/><Relationship Id="rId23" Type="http://schemas.openxmlformats.org/officeDocument/2006/relationships/image" Target="../media/image15.wmf"/><Relationship Id="rId10" Type="http://schemas.openxmlformats.org/officeDocument/2006/relationships/oleObject" Target="../embeddings/oleObject13.bin"/><Relationship Id="rId19" Type="http://schemas.openxmlformats.org/officeDocument/2006/relationships/oleObject" Target="../embeddings/oleObject18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0.wmf"/><Relationship Id="rId14" Type="http://schemas.openxmlformats.org/officeDocument/2006/relationships/image" Target="../media/image11.wmf"/><Relationship Id="rId22" Type="http://schemas.openxmlformats.org/officeDocument/2006/relationships/oleObject" Target="../embeddings/oleObject20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2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0.wmf"/><Relationship Id="rId18" Type="http://schemas.openxmlformats.org/officeDocument/2006/relationships/oleObject" Target="../embeddings/oleObject29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24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26.bin"/><Relationship Id="rId17" Type="http://schemas.openxmlformats.org/officeDocument/2006/relationships/image" Target="../media/image22.wmf"/><Relationship Id="rId25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8.bin"/><Relationship Id="rId20" Type="http://schemas.openxmlformats.org/officeDocument/2006/relationships/oleObject" Target="../embeddings/oleObject30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19.wmf"/><Relationship Id="rId24" Type="http://schemas.openxmlformats.org/officeDocument/2006/relationships/oleObject" Target="../embeddings/oleObject32.bin"/><Relationship Id="rId5" Type="http://schemas.openxmlformats.org/officeDocument/2006/relationships/image" Target="../media/image4.wmf"/><Relationship Id="rId15" Type="http://schemas.openxmlformats.org/officeDocument/2006/relationships/image" Target="../media/image21.wmf"/><Relationship Id="rId23" Type="http://schemas.openxmlformats.org/officeDocument/2006/relationships/image" Target="../media/image25.wmf"/><Relationship Id="rId10" Type="http://schemas.openxmlformats.org/officeDocument/2006/relationships/oleObject" Target="../embeddings/oleObject25.bin"/><Relationship Id="rId19" Type="http://schemas.openxmlformats.org/officeDocument/2006/relationships/image" Target="../media/image23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27.bin"/><Relationship Id="rId22" Type="http://schemas.openxmlformats.org/officeDocument/2006/relationships/oleObject" Target="../embeddings/oleObject3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29.wmf"/><Relationship Id="rId18" Type="http://schemas.openxmlformats.org/officeDocument/2006/relationships/oleObject" Target="../embeddings/oleObject40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25.wmf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9.bin"/><Relationship Id="rId20" Type="http://schemas.openxmlformats.org/officeDocument/2006/relationships/oleObject" Target="../embeddings/oleObject41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19.wmf"/><Relationship Id="rId5" Type="http://schemas.openxmlformats.org/officeDocument/2006/relationships/image" Target="../media/image4.wmf"/><Relationship Id="rId15" Type="http://schemas.openxmlformats.org/officeDocument/2006/relationships/image" Target="../media/image30.wmf"/><Relationship Id="rId23" Type="http://schemas.openxmlformats.org/officeDocument/2006/relationships/image" Target="../media/image33.wmf"/><Relationship Id="rId10" Type="http://schemas.openxmlformats.org/officeDocument/2006/relationships/oleObject" Target="../embeddings/oleObject36.bin"/><Relationship Id="rId19" Type="http://schemas.openxmlformats.org/officeDocument/2006/relationships/image" Target="../media/image32.wmf"/><Relationship Id="rId4" Type="http://schemas.openxmlformats.org/officeDocument/2006/relationships/oleObject" Target="../embeddings/oleObject33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38.bin"/><Relationship Id="rId22" Type="http://schemas.openxmlformats.org/officeDocument/2006/relationships/oleObject" Target="../embeddings/oleObject4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09600"/>
            <a:ext cx="7851648" cy="914400"/>
          </a:xfrm>
        </p:spPr>
        <p:txBody>
          <a:bodyPr/>
          <a:lstStyle/>
          <a:p>
            <a:r>
              <a:rPr lang="en-US" dirty="0" smtClean="0"/>
              <a:t>Tuesday, October 30, 2012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533400" y="2438400"/>
                <a:ext cx="7854696" cy="2542736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en-US" dirty="0" smtClean="0"/>
                  <a:t>TISK Problems:</a:t>
                </a:r>
              </a:p>
              <a:p>
                <a:pPr marL="514350" indent="-514350" algn="l">
                  <a:buClr>
                    <a:srgbClr val="E2C3EB"/>
                  </a:buClr>
                  <a:buAutoNum type="arabicParenR"/>
                </a:pPr>
                <a:r>
                  <a:rPr lang="en-US" dirty="0" smtClean="0"/>
                  <a:t>Find the common difference: 21, 11, 5, 3, 5, 11, …</a:t>
                </a:r>
              </a:p>
              <a:p>
                <a:pPr marL="514350" indent="-514350" algn="l">
                  <a:buClr>
                    <a:srgbClr val="E6BAF4"/>
                  </a:buClr>
                  <a:buAutoNum type="arabicParenR"/>
                </a:pPr>
                <a:r>
                  <a:rPr lang="en-US" dirty="0" smtClean="0"/>
                  <a:t>Simplify: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−8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+4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−3</m:t>
                        </m:r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</m:e>
                    </m:d>
                  </m:oMath>
                </a14:m>
                <a:endParaRPr lang="en-US" dirty="0" smtClean="0"/>
              </a:p>
              <a:p>
                <a:pPr marL="514350" indent="-514350" algn="l">
                  <a:buClr>
                    <a:srgbClr val="E2BCEE"/>
                  </a:buClr>
                  <a:buAutoNum type="arabicParenR"/>
                </a:pPr>
                <a:r>
                  <a:rPr lang="en-US" dirty="0" smtClean="0"/>
                  <a:t>Determine the probability that a fair six-sided spinner lands on a multiple of 4.</a:t>
                </a: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533400" y="2438400"/>
                <a:ext cx="7854696" cy="2542736"/>
              </a:xfrm>
              <a:blipFill rotWithShape="1">
                <a:blip r:embed="rId2"/>
                <a:stretch>
                  <a:fillRect l="-2562" t="-1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457200" y="152400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Reminder: If you have a signed quiz please have it out on your desk while you are working on your TISK problems.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5105400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No Mental Math today.  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5715000"/>
            <a:ext cx="8458200" cy="107721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Homework: </a:t>
            </a:r>
            <a:br>
              <a:rPr lang="en-US" sz="3200" dirty="0" smtClean="0"/>
            </a:br>
            <a:r>
              <a:rPr lang="en-US" sz="3200" dirty="0" smtClean="0"/>
              <a:t>Independent &amp; Dependent Events worksheet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8341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en-US" dirty="0" smtClean="0"/>
              <a:t>1</a:t>
            </a:r>
          </a:p>
          <a:p>
            <a:pPr marL="514350" indent="-514350">
              <a:buAutoNum type="arabicParenR"/>
            </a:pPr>
            <a:r>
              <a:rPr lang="en-US" dirty="0" smtClean="0"/>
              <a:t> </a:t>
            </a:r>
            <a:r>
              <a:rPr lang="en-US" i="1" dirty="0" smtClean="0"/>
              <a:t>n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smtClean="0"/>
              <a:t>1</a:t>
            </a:r>
          </a:p>
          <a:p>
            <a:pPr marL="514350" indent="-514350">
              <a:buAutoNum type="arabicParenR"/>
            </a:pPr>
            <a:r>
              <a:rPr lang="en-US" dirty="0" smtClean="0"/>
              <a:t>21</a:t>
            </a:r>
          </a:p>
          <a:p>
            <a:pPr marL="514350" indent="-514350">
              <a:buAutoNum type="arabicParenR"/>
            </a:pPr>
            <a:r>
              <a:rPr lang="en-US" dirty="0" smtClean="0"/>
              <a:t>84</a:t>
            </a:r>
          </a:p>
          <a:p>
            <a:pPr marL="514350" indent="-514350">
              <a:buAutoNum type="arabicParenR"/>
            </a:pPr>
            <a:r>
              <a:rPr lang="en-US" dirty="0" smtClean="0"/>
              <a:t>Permutation: 504</a:t>
            </a:r>
          </a:p>
          <a:p>
            <a:pPr marL="514350" indent="-514350">
              <a:buAutoNum type="arabicParenR"/>
            </a:pPr>
            <a:r>
              <a:rPr lang="en-US" dirty="0" smtClean="0"/>
              <a:t>Combination: 20</a:t>
            </a:r>
          </a:p>
          <a:p>
            <a:pPr marL="514350" indent="-514350">
              <a:buAutoNum type="arabicParenR"/>
            </a:pPr>
            <a:r>
              <a:rPr lang="en-US" dirty="0" smtClean="0"/>
              <a:t>Permutation: 720</a:t>
            </a:r>
          </a:p>
          <a:p>
            <a:pPr marL="514350" indent="-514350">
              <a:buAutoNum type="arabicParenR"/>
            </a:pPr>
            <a:r>
              <a:rPr lang="en-US" dirty="0" smtClean="0"/>
              <a:t>Combination: 45</a:t>
            </a:r>
          </a:p>
          <a:p>
            <a:pPr marL="514350" indent="-514350">
              <a:buAutoNum type="arabicParenR"/>
            </a:pPr>
            <a:r>
              <a:rPr lang="en-US" dirty="0" smtClean="0"/>
              <a:t>Combination: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983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3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Independent &amp; Dependent Events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600"/>
              <a:t>What does it mean to be independent?</a:t>
            </a:r>
          </a:p>
          <a:p>
            <a:endParaRPr lang="en-US" sz="2600"/>
          </a:p>
          <a:p>
            <a:endParaRPr lang="en-US" sz="2600"/>
          </a:p>
          <a:p>
            <a:endParaRPr lang="en-US" sz="2600"/>
          </a:p>
          <a:p>
            <a:endParaRPr lang="en-US" sz="2600"/>
          </a:p>
          <a:p>
            <a:r>
              <a:rPr lang="en-US" sz="2600"/>
              <a:t>What does it mean to be dependent?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1905000"/>
            <a:ext cx="3810000" cy="4114800"/>
          </a:xfrm>
        </p:spPr>
        <p:txBody>
          <a:bodyPr/>
          <a:lstStyle/>
          <a:p>
            <a:r>
              <a:rPr lang="en-US" sz="2600"/>
              <a:t>Give an example of two random events that would be independent.</a:t>
            </a:r>
          </a:p>
          <a:p>
            <a:endParaRPr lang="en-US" sz="2600"/>
          </a:p>
          <a:p>
            <a:endParaRPr lang="en-US" sz="2600"/>
          </a:p>
          <a:p>
            <a:r>
              <a:rPr lang="en-US" sz="2600"/>
              <a:t>Can you think of 2 random events that would be dependent?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2317" y="2894091"/>
            <a:ext cx="4114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Two events are independent if the outcomes of one event have no effect on the outcomes of the other event.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029200" y="3126660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Event A: Rolling a 3 on a fair die.</a:t>
            </a:r>
          </a:p>
          <a:p>
            <a:r>
              <a:rPr lang="en-US" sz="2000" dirty="0" smtClean="0"/>
              <a:t>Event B: Spinning a 3 on a fair spinner.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5537537"/>
            <a:ext cx="4343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Two events are dependent if the outcomes of the first event change the outcomes of the second event.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4495800" y="5477470"/>
            <a:ext cx="464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Event A: Picking a  red card out of a deck of cards.</a:t>
            </a:r>
          </a:p>
          <a:p>
            <a:r>
              <a:rPr lang="en-US" dirty="0" smtClean="0"/>
              <a:t>Event B: Without replacing the first, pick a </a:t>
            </a:r>
            <a:br>
              <a:rPr lang="en-US" dirty="0" smtClean="0"/>
            </a:br>
            <a:r>
              <a:rPr lang="en-US" dirty="0" smtClean="0"/>
              <a:t>               second red card.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 tmFilter="0,0; .5, 1; 1, 1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uiExpand="1" build="p"/>
      <p:bldP spid="8196" grpId="0" uiExpand="1" build="p"/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b="1">
                <a:effectLst>
                  <a:outerShdw blurRad="38100" dist="38100" dir="2700000" algn="tl">
                    <a:srgbClr val="C0C0C0"/>
                  </a:outerShdw>
                </a:effectLst>
              </a:rPr>
              <a:t>Probability of Independent Events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905000"/>
            <a:ext cx="7010400" cy="1143000"/>
          </a:xfrm>
        </p:spPr>
        <p:txBody>
          <a:bodyPr/>
          <a:lstStyle/>
          <a:p>
            <a:r>
              <a:rPr lang="en-US" sz="2600" dirty="0"/>
              <a:t>The probability that </a:t>
            </a:r>
            <a:r>
              <a:rPr lang="en-US" sz="2600" b="1" i="1" dirty="0" smtClean="0"/>
              <a:t>two </a:t>
            </a:r>
            <a:r>
              <a:rPr lang="en-US" sz="2600" b="1" i="1" dirty="0"/>
              <a:t>independent events </a:t>
            </a:r>
            <a:r>
              <a:rPr lang="en-US" sz="2600" dirty="0"/>
              <a:t>(Event </a:t>
            </a:r>
            <a:r>
              <a:rPr lang="en-US" sz="2600" i="1" dirty="0"/>
              <a:t>A</a:t>
            </a:r>
            <a:r>
              <a:rPr lang="en-US" sz="2600" dirty="0"/>
              <a:t> </a:t>
            </a:r>
            <a:r>
              <a:rPr lang="en-US" sz="2600" dirty="0" smtClean="0"/>
              <a:t>then </a:t>
            </a:r>
            <a:r>
              <a:rPr lang="en-US" sz="2600" dirty="0"/>
              <a:t>Event </a:t>
            </a:r>
            <a:r>
              <a:rPr lang="en-US" sz="2600" i="1" dirty="0"/>
              <a:t>B</a:t>
            </a:r>
            <a:r>
              <a:rPr lang="en-US" sz="2600" dirty="0"/>
              <a:t>) occur is…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7774038"/>
              </p:ext>
            </p:extLst>
          </p:nvPr>
        </p:nvGraphicFramePr>
        <p:xfrm>
          <a:off x="2205038" y="3048000"/>
          <a:ext cx="5267325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4" imgW="1663560" imgH="203040" progId="Equation.DSMT4">
                  <p:embed/>
                </p:oleObj>
              </mc:Choice>
              <mc:Fallback>
                <p:oleObj name="Equation" r:id="rId4" imgW="1663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5038" y="3048000"/>
                        <a:ext cx="5267325" cy="64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777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1.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905000"/>
            <a:ext cx="7010400" cy="1371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600"/>
              <a:t>A computer randomly generates 4-digit passwords.  Each digit can be used more than once.  What is the probability that the first 2 digits in your password are both 1?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457200" y="3352800"/>
            <a:ext cx="3657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Step 1</a:t>
            </a:r>
            <a:r>
              <a:rPr lang="en-US"/>
              <a:t>. Identify the two events.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533400" y="3733800"/>
            <a:ext cx="3657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Event A</a:t>
            </a:r>
            <a:r>
              <a:rPr lang="en-US"/>
              <a:t>. The first digit is 1.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533400" y="4052888"/>
            <a:ext cx="3657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Event B</a:t>
            </a:r>
            <a:r>
              <a:rPr lang="en-US"/>
              <a:t>. The second digit is 1.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457200" y="4510088"/>
            <a:ext cx="3657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Step 2</a:t>
            </a:r>
            <a:r>
              <a:rPr lang="en-US"/>
              <a:t>. Find </a:t>
            </a:r>
            <a:r>
              <a:rPr lang="en-US" i="1"/>
              <a:t>P</a:t>
            </a:r>
            <a:r>
              <a:rPr lang="en-US"/>
              <a:t>(</a:t>
            </a:r>
            <a:r>
              <a:rPr lang="en-US" i="1"/>
              <a:t>A</a:t>
            </a:r>
            <a:r>
              <a:rPr lang="en-US"/>
              <a:t>) and </a:t>
            </a:r>
            <a:r>
              <a:rPr lang="en-US" i="1"/>
              <a:t>P</a:t>
            </a:r>
            <a:r>
              <a:rPr lang="en-US"/>
              <a:t>(</a:t>
            </a:r>
            <a:r>
              <a:rPr lang="en-US" i="1"/>
              <a:t>B</a:t>
            </a:r>
            <a:r>
              <a:rPr lang="en-US"/>
              <a:t>).</a:t>
            </a:r>
          </a:p>
        </p:txBody>
      </p:sp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533400" y="4876800"/>
          <a:ext cx="1219200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4" imgW="698400" imgH="393480" progId="Equation.DSMT4">
                  <p:embed/>
                </p:oleObj>
              </mc:Choice>
              <mc:Fallback>
                <p:oleObj name="Equation" r:id="rId4" imgW="698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876800"/>
                        <a:ext cx="1219200" cy="68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1444625" y="4953000"/>
          <a:ext cx="155575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6" imgW="88560" imgH="164880" progId="Equation.DSMT4">
                  <p:embed/>
                </p:oleObj>
              </mc:Choice>
              <mc:Fallback>
                <p:oleObj name="Equation" r:id="rId6" imgW="885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4625" y="4953000"/>
                        <a:ext cx="155575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1370013" y="5257800"/>
          <a:ext cx="31115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Equation" r:id="rId8" imgW="177480" imgH="177480" progId="Equation.DSMT4">
                  <p:embed/>
                </p:oleObj>
              </mc:Choice>
              <mc:Fallback>
                <p:oleObj name="Equation" r:id="rId8" imgW="177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0013" y="5257800"/>
                        <a:ext cx="311150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2057400" y="4876800"/>
          <a:ext cx="1219200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Equation" r:id="rId10" imgW="698400" imgH="393480" progId="Equation.DSMT4">
                  <p:embed/>
                </p:oleObj>
              </mc:Choice>
              <mc:Fallback>
                <p:oleObj name="Equation" r:id="rId10" imgW="698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76800"/>
                        <a:ext cx="1219200" cy="68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2968625" y="4953000"/>
          <a:ext cx="155575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Equation" r:id="rId12" imgW="88560" imgH="164880" progId="Equation.DSMT4">
                  <p:embed/>
                </p:oleObj>
              </mc:Choice>
              <mc:Fallback>
                <p:oleObj name="Equation" r:id="rId12" imgW="885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8625" y="4953000"/>
                        <a:ext cx="155575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2894013" y="5257800"/>
          <a:ext cx="31115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Equation" r:id="rId13" imgW="177480" imgH="177480" progId="Equation.DSMT4">
                  <p:embed/>
                </p:oleObj>
              </mc:Choice>
              <mc:Fallback>
                <p:oleObj name="Equation" r:id="rId13" imgW="177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4013" y="5257800"/>
                        <a:ext cx="311150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304800" y="5410200"/>
            <a:ext cx="3657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Step 3</a:t>
            </a:r>
            <a:r>
              <a:rPr lang="en-US"/>
              <a:t>. Find </a:t>
            </a:r>
            <a:r>
              <a:rPr lang="en-US" i="1"/>
              <a:t>P</a:t>
            </a:r>
            <a:r>
              <a:rPr lang="en-US"/>
              <a:t>(</a:t>
            </a:r>
            <a:r>
              <a:rPr lang="en-US" i="1"/>
              <a:t>A</a:t>
            </a:r>
            <a:r>
              <a:rPr lang="en-US"/>
              <a:t>)</a:t>
            </a:r>
            <a:r>
              <a:rPr lang="en-US" sz="3200">
                <a:cs typeface="Arial" charset="0"/>
              </a:rPr>
              <a:t>·</a:t>
            </a:r>
            <a:r>
              <a:rPr lang="en-US" i="1"/>
              <a:t>P</a:t>
            </a:r>
            <a:r>
              <a:rPr lang="en-US"/>
              <a:t>(</a:t>
            </a:r>
            <a:r>
              <a:rPr lang="en-US" i="1"/>
              <a:t>B</a:t>
            </a:r>
            <a:r>
              <a:rPr lang="en-US"/>
              <a:t>).</a:t>
            </a:r>
          </a:p>
        </p:txBody>
      </p:sp>
      <p:graphicFrame>
        <p:nvGraphicFramePr>
          <p:cNvPr id="11279" name="Object 15"/>
          <p:cNvGraphicFramePr>
            <a:graphicFrameLocks noChangeAspect="1"/>
          </p:cNvGraphicFramePr>
          <p:nvPr/>
        </p:nvGraphicFramePr>
        <p:xfrm>
          <a:off x="982663" y="5943600"/>
          <a:ext cx="776287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Equation" r:id="rId14" imgW="444240" imgH="393480" progId="Equation.DSMT4">
                  <p:embed/>
                </p:oleObj>
              </mc:Choice>
              <mc:Fallback>
                <p:oleObj name="Equation" r:id="rId14" imgW="4442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663" y="5943600"/>
                        <a:ext cx="776287" cy="68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0" name="Object 16"/>
          <p:cNvGraphicFramePr>
            <a:graphicFrameLocks noChangeAspect="1"/>
          </p:cNvGraphicFramePr>
          <p:nvPr/>
        </p:nvGraphicFramePr>
        <p:xfrm>
          <a:off x="1785938" y="5943600"/>
          <a:ext cx="709612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Equation" r:id="rId16" imgW="406080" imgH="393480" progId="Equation.DSMT4">
                  <p:embed/>
                </p:oleObj>
              </mc:Choice>
              <mc:Fallback>
                <p:oleObj name="Equation" r:id="rId16" imgW="406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5943600"/>
                        <a:ext cx="709612" cy="68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9366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 tmFilter="0,0; .5, 1; 1, 1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  <p:bldP spid="11268" grpId="0"/>
      <p:bldP spid="11269" grpId="0"/>
      <p:bldP spid="11270" grpId="0"/>
      <p:bldP spid="11271" grpId="0"/>
      <p:bldP spid="1127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2. You try it.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905000"/>
            <a:ext cx="7010400" cy="1066800"/>
          </a:xfrm>
        </p:spPr>
        <p:txBody>
          <a:bodyPr/>
          <a:lstStyle/>
          <a:p>
            <a:r>
              <a:rPr lang="en-US"/>
              <a:t>What is the probability of rolling a 5 on each of three different 6-sided dice?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57200" y="3352800"/>
            <a:ext cx="3657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Step 1</a:t>
            </a:r>
            <a:r>
              <a:rPr lang="en-US" dirty="0"/>
              <a:t>. Identify the </a:t>
            </a:r>
            <a:r>
              <a:rPr lang="en-US" dirty="0" smtClean="0"/>
              <a:t>three </a:t>
            </a:r>
            <a:r>
              <a:rPr lang="en-US" dirty="0"/>
              <a:t>events.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33400" y="3733800"/>
            <a:ext cx="3657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Event A</a:t>
            </a:r>
            <a:r>
              <a:rPr lang="en-US" dirty="0"/>
              <a:t>. The </a:t>
            </a:r>
            <a:r>
              <a:rPr lang="en-US" dirty="0" smtClean="0"/>
              <a:t>roll is a 5.</a:t>
            </a:r>
            <a:endParaRPr lang="en-US" dirty="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33400" y="4052888"/>
            <a:ext cx="3657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Event B</a:t>
            </a:r>
            <a:r>
              <a:rPr lang="en-US" dirty="0"/>
              <a:t>. The second </a:t>
            </a:r>
            <a:r>
              <a:rPr lang="en-US" dirty="0" smtClean="0"/>
              <a:t>roll is a 5.</a:t>
            </a:r>
            <a:endParaRPr lang="en-US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57200" y="4510088"/>
            <a:ext cx="3657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Step 2</a:t>
            </a:r>
            <a:r>
              <a:rPr lang="en-US" dirty="0"/>
              <a:t>. Find </a:t>
            </a:r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dirty="0" smtClean="0"/>
              <a:t>), </a:t>
            </a:r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i="1" dirty="0"/>
              <a:t>B</a:t>
            </a:r>
            <a:r>
              <a:rPr lang="en-US" dirty="0" smtClean="0"/>
              <a:t>), and </a:t>
            </a:r>
            <a:r>
              <a:rPr lang="en-US" i="1" dirty="0" smtClean="0"/>
              <a:t>P</a:t>
            </a:r>
            <a:r>
              <a:rPr lang="en-US" dirty="0" smtClean="0"/>
              <a:t>(</a:t>
            </a:r>
            <a:r>
              <a:rPr lang="en-US" i="1" dirty="0" smtClean="0"/>
              <a:t>C</a:t>
            </a:r>
            <a:r>
              <a:rPr lang="en-US" dirty="0" smtClean="0"/>
              <a:t>)</a:t>
            </a:r>
            <a:r>
              <a:rPr lang="en-US" i="1" dirty="0" smtClean="0"/>
              <a:t>.</a:t>
            </a:r>
            <a:endParaRPr lang="en-US" i="1" dirty="0"/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533400" y="4876800"/>
          <a:ext cx="1219200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4" imgW="698400" imgH="393480" progId="Equation.DSMT4">
                  <p:embed/>
                </p:oleObj>
              </mc:Choice>
              <mc:Fallback>
                <p:oleObj name="Equation" r:id="rId4" imgW="698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876800"/>
                        <a:ext cx="1219200" cy="68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9400270"/>
              </p:ext>
            </p:extLst>
          </p:nvPr>
        </p:nvGraphicFramePr>
        <p:xfrm>
          <a:off x="1444625" y="4953000"/>
          <a:ext cx="155575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6" imgW="88560" imgH="164880" progId="Equation.DSMT4">
                  <p:embed/>
                </p:oleObj>
              </mc:Choice>
              <mc:Fallback>
                <p:oleObj name="Equation" r:id="rId6" imgW="885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4625" y="4953000"/>
                        <a:ext cx="155575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0226691"/>
              </p:ext>
            </p:extLst>
          </p:nvPr>
        </p:nvGraphicFramePr>
        <p:xfrm>
          <a:off x="1425575" y="5257800"/>
          <a:ext cx="2000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8" imgW="114120" imgH="177480" progId="Equation.DSMT4">
                  <p:embed/>
                </p:oleObj>
              </mc:Choice>
              <mc:Fallback>
                <p:oleObj name="Equation" r:id="rId8" imgW="1141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5575" y="5257800"/>
                        <a:ext cx="200025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/>
        </p:nvGraphicFramePr>
        <p:xfrm>
          <a:off x="2057400" y="4876800"/>
          <a:ext cx="1219200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10" imgW="698400" imgH="393480" progId="Equation.DSMT4">
                  <p:embed/>
                </p:oleObj>
              </mc:Choice>
              <mc:Fallback>
                <p:oleObj name="Equation" r:id="rId10" imgW="698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76800"/>
                        <a:ext cx="1219200" cy="68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2"/>
          <p:cNvGraphicFramePr>
            <a:graphicFrameLocks noChangeAspect="1"/>
          </p:cNvGraphicFramePr>
          <p:nvPr/>
        </p:nvGraphicFramePr>
        <p:xfrm>
          <a:off x="2968625" y="4953000"/>
          <a:ext cx="155575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12" imgW="88560" imgH="164880" progId="Equation.DSMT4">
                  <p:embed/>
                </p:oleObj>
              </mc:Choice>
              <mc:Fallback>
                <p:oleObj name="Equation" r:id="rId12" imgW="885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8625" y="4953000"/>
                        <a:ext cx="155575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9063941"/>
              </p:ext>
            </p:extLst>
          </p:nvPr>
        </p:nvGraphicFramePr>
        <p:xfrm>
          <a:off x="2949575" y="5257800"/>
          <a:ext cx="2000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name="Equation" r:id="rId13" imgW="114120" imgH="177480" progId="Equation.DSMT4">
                  <p:embed/>
                </p:oleObj>
              </mc:Choice>
              <mc:Fallback>
                <p:oleObj name="Equation" r:id="rId13" imgW="1141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9575" y="5257800"/>
                        <a:ext cx="200025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304800" y="5410200"/>
            <a:ext cx="3657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Step 3</a:t>
            </a:r>
            <a:r>
              <a:rPr lang="en-US" dirty="0"/>
              <a:t>. Find </a:t>
            </a:r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dirty="0"/>
              <a:t>)</a:t>
            </a:r>
            <a:r>
              <a:rPr lang="en-US" sz="3200" dirty="0">
                <a:cs typeface="Arial" charset="0"/>
              </a:rPr>
              <a:t>·</a:t>
            </a:r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i="1" dirty="0"/>
              <a:t>B</a:t>
            </a:r>
            <a:r>
              <a:rPr lang="en-US" dirty="0" smtClean="0"/>
              <a:t>)</a:t>
            </a:r>
            <a:r>
              <a:rPr lang="en-US" sz="3200" dirty="0" smtClean="0">
                <a:cs typeface="Arial" charset="0"/>
              </a:rPr>
              <a:t>·</a:t>
            </a:r>
            <a:r>
              <a:rPr lang="en-US" i="1" dirty="0" smtClean="0"/>
              <a:t>P</a:t>
            </a:r>
            <a:r>
              <a:rPr lang="en-US" dirty="0" smtClean="0"/>
              <a:t>(</a:t>
            </a:r>
            <a:r>
              <a:rPr lang="en-US" i="1" dirty="0" smtClean="0"/>
              <a:t>C</a:t>
            </a:r>
            <a:r>
              <a:rPr lang="en-US" dirty="0" smtClean="0"/>
              <a:t>).</a:t>
            </a:r>
            <a:endParaRPr lang="en-US" dirty="0"/>
          </a:p>
        </p:txBody>
      </p:sp>
      <p:graphicFrame>
        <p:nvGraphicFramePr>
          <p:cNvPr id="1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988528"/>
              </p:ext>
            </p:extLst>
          </p:nvPr>
        </p:nvGraphicFramePr>
        <p:xfrm>
          <a:off x="938213" y="5943600"/>
          <a:ext cx="865187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name="Equation" r:id="rId15" imgW="495000" imgH="393480" progId="Equation.DSMT4">
                  <p:embed/>
                </p:oleObj>
              </mc:Choice>
              <mc:Fallback>
                <p:oleObj name="Equation" r:id="rId15" imgW="4950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8213" y="5943600"/>
                        <a:ext cx="865187" cy="68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735585"/>
              </p:ext>
            </p:extLst>
          </p:nvPr>
        </p:nvGraphicFramePr>
        <p:xfrm>
          <a:off x="1774825" y="5943600"/>
          <a:ext cx="731838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8" name="Equation" r:id="rId17" imgW="419040" imgH="393480" progId="Equation.DSMT4">
                  <p:embed/>
                </p:oleObj>
              </mc:Choice>
              <mc:Fallback>
                <p:oleObj name="Equation" r:id="rId17" imgW="419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4825" y="5943600"/>
                        <a:ext cx="731838" cy="68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533400" y="4281488"/>
            <a:ext cx="3657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Event </a:t>
            </a:r>
            <a:r>
              <a:rPr lang="en-US" b="1" dirty="0" smtClean="0"/>
              <a:t>C</a:t>
            </a:r>
            <a:r>
              <a:rPr lang="en-US" dirty="0" smtClean="0"/>
              <a:t>. </a:t>
            </a:r>
            <a:r>
              <a:rPr lang="en-US" dirty="0"/>
              <a:t>The </a:t>
            </a:r>
            <a:r>
              <a:rPr lang="en-US" dirty="0" smtClean="0"/>
              <a:t>third roll is a 5.</a:t>
            </a:r>
            <a:endParaRPr lang="en-US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1549826"/>
              </p:ext>
            </p:extLst>
          </p:nvPr>
        </p:nvGraphicFramePr>
        <p:xfrm>
          <a:off x="3341688" y="4876800"/>
          <a:ext cx="1241425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9" name="Equation" r:id="rId19" imgW="711000" imgH="393480" progId="Equation.DSMT4">
                  <p:embed/>
                </p:oleObj>
              </mc:Choice>
              <mc:Fallback>
                <p:oleObj name="Equation" r:id="rId19" imgW="711000" imgH="393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1688" y="4876800"/>
                        <a:ext cx="1241425" cy="687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9426100"/>
              </p:ext>
            </p:extLst>
          </p:nvPr>
        </p:nvGraphicFramePr>
        <p:xfrm>
          <a:off x="4264025" y="4953000"/>
          <a:ext cx="155575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0" name="Equation" r:id="rId21" imgW="88707" imgH="164742" progId="Equation.DSMT4">
                  <p:embed/>
                </p:oleObj>
              </mc:Choice>
              <mc:Fallback>
                <p:oleObj name="Equation" r:id="rId21" imgW="88707" imgH="164742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4025" y="4953000"/>
                        <a:ext cx="155575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4273091"/>
              </p:ext>
            </p:extLst>
          </p:nvPr>
        </p:nvGraphicFramePr>
        <p:xfrm>
          <a:off x="4244975" y="5257800"/>
          <a:ext cx="2000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" name="Equation" r:id="rId22" imgW="114120" imgH="177480" progId="Equation.DSMT4">
                  <p:embed/>
                </p:oleObj>
              </mc:Choice>
              <mc:Fallback>
                <p:oleObj name="Equation" r:id="rId22" imgW="114120" imgH="177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975" y="5257800"/>
                        <a:ext cx="200025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76252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4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b="1">
                <a:effectLst>
                  <a:outerShdw blurRad="38100" dist="38100" dir="2700000" algn="tl">
                    <a:srgbClr val="C0C0C0"/>
                  </a:outerShdw>
                </a:effectLst>
              </a:rPr>
              <a:t>Probability of Dependent Events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905000"/>
            <a:ext cx="7010400" cy="1066800"/>
          </a:xfrm>
        </p:spPr>
        <p:txBody>
          <a:bodyPr/>
          <a:lstStyle/>
          <a:p>
            <a:r>
              <a:rPr lang="en-US" dirty="0"/>
              <a:t>The probability that </a:t>
            </a:r>
            <a:r>
              <a:rPr lang="en-US" b="1" i="1" dirty="0" smtClean="0"/>
              <a:t>two </a:t>
            </a:r>
            <a:r>
              <a:rPr lang="en-US" b="1" i="1" dirty="0"/>
              <a:t>dependent events </a:t>
            </a:r>
            <a:r>
              <a:rPr lang="en-US" dirty="0"/>
              <a:t>occur is…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9836744"/>
              </p:ext>
            </p:extLst>
          </p:nvPr>
        </p:nvGraphicFramePr>
        <p:xfrm>
          <a:off x="1401763" y="3048000"/>
          <a:ext cx="6875462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4" imgW="2171520" imgH="203040" progId="Equation.DSMT4">
                  <p:embed/>
                </p:oleObj>
              </mc:Choice>
              <mc:Fallback>
                <p:oleObj name="Equation" r:id="rId4" imgW="21715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1763" y="3048000"/>
                        <a:ext cx="6875462" cy="64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21184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3.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772400" cy="160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A jar of jelly beans contains 50 red jelly beans, 45 yellow jelly beans, and 30 green jelly beans.  You reach into the jar and randomly select a jelly bean, then select another without putting the first jelly bean back.  What is the probability that both jelly beans drawn are red?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457200" y="3352800"/>
            <a:ext cx="3657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Step 1</a:t>
            </a:r>
            <a:r>
              <a:rPr lang="en-US"/>
              <a:t>. Identify the two events.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533400" y="3733800"/>
            <a:ext cx="3962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Event A</a:t>
            </a:r>
            <a:r>
              <a:rPr lang="en-US"/>
              <a:t>. The first jelly bean is red.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533400" y="40528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Event B</a:t>
            </a:r>
            <a:r>
              <a:rPr lang="en-US"/>
              <a:t>. The second jelly bean is red.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457200" y="45100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Step 2</a:t>
            </a:r>
            <a:r>
              <a:rPr lang="en-US"/>
              <a:t>. Find </a:t>
            </a:r>
            <a:r>
              <a:rPr lang="en-US" i="1"/>
              <a:t>P</a:t>
            </a:r>
            <a:r>
              <a:rPr lang="en-US"/>
              <a:t>(</a:t>
            </a:r>
            <a:r>
              <a:rPr lang="en-US" i="1"/>
              <a:t>A</a:t>
            </a:r>
            <a:r>
              <a:rPr lang="en-US"/>
              <a:t>) and </a:t>
            </a:r>
            <a:r>
              <a:rPr lang="en-US" i="1"/>
              <a:t>P</a:t>
            </a:r>
            <a:r>
              <a:rPr lang="en-US"/>
              <a:t>(</a:t>
            </a:r>
            <a:r>
              <a:rPr lang="en-US" i="1"/>
              <a:t>B </a:t>
            </a:r>
            <a:r>
              <a:rPr lang="en-US"/>
              <a:t>given </a:t>
            </a:r>
            <a:r>
              <a:rPr lang="en-US" i="1"/>
              <a:t>A</a:t>
            </a:r>
            <a:r>
              <a:rPr lang="en-US"/>
              <a:t>).</a:t>
            </a:r>
          </a:p>
        </p:txBody>
      </p:sp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533400" y="4876800"/>
          <a:ext cx="1219200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" name="Equation" r:id="rId4" imgW="698400" imgH="393480" progId="Equation.DSMT4">
                  <p:embed/>
                </p:oleObj>
              </mc:Choice>
              <mc:Fallback>
                <p:oleObj name="Equation" r:id="rId4" imgW="698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876800"/>
                        <a:ext cx="1219200" cy="68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1355725" y="4941888"/>
          <a:ext cx="333375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3" name="Equation" r:id="rId6" imgW="190440" imgH="177480" progId="Equation.DSMT4">
                  <p:embed/>
                </p:oleObj>
              </mc:Choice>
              <mc:Fallback>
                <p:oleObj name="Equation" r:id="rId6" imgW="1904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5725" y="4941888"/>
                        <a:ext cx="333375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1303338" y="5257800"/>
          <a:ext cx="4445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4" name="Equation" r:id="rId8" imgW="253800" imgH="177480" progId="Equation.DSMT4">
                  <p:embed/>
                </p:oleObj>
              </mc:Choice>
              <mc:Fallback>
                <p:oleObj name="Equation" r:id="rId8" imgW="2538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3338" y="5257800"/>
                        <a:ext cx="444500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2452688" y="4876800"/>
          <a:ext cx="2105025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5" name="Equation" r:id="rId10" imgW="1206360" imgH="393480" progId="Equation.DSMT4">
                  <p:embed/>
                </p:oleObj>
              </mc:Choice>
              <mc:Fallback>
                <p:oleObj name="Equation" r:id="rId10" imgW="12063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688" y="4876800"/>
                        <a:ext cx="2105025" cy="68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8" name="Object 12"/>
          <p:cNvGraphicFramePr>
            <a:graphicFrameLocks noChangeAspect="1"/>
          </p:cNvGraphicFramePr>
          <p:nvPr/>
        </p:nvGraphicFramePr>
        <p:xfrm>
          <a:off x="4168775" y="4941888"/>
          <a:ext cx="35560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6" name="Equation" r:id="rId12" imgW="203040" imgH="177480" progId="Equation.DSMT4">
                  <p:embed/>
                </p:oleObj>
              </mc:Choice>
              <mc:Fallback>
                <p:oleObj name="Equation" r:id="rId12" imgW="2030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8775" y="4941888"/>
                        <a:ext cx="355600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9" name="Object 13"/>
          <p:cNvGraphicFramePr>
            <a:graphicFrameLocks noChangeAspect="1"/>
          </p:cNvGraphicFramePr>
          <p:nvPr/>
        </p:nvGraphicFramePr>
        <p:xfrm>
          <a:off x="4127500" y="5267325"/>
          <a:ext cx="4445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7" name="Equation" r:id="rId14" imgW="253800" imgH="164880" progId="Equation.DSMT4">
                  <p:embed/>
                </p:oleObj>
              </mc:Choice>
              <mc:Fallback>
                <p:oleObj name="Equation" r:id="rId14" imgW="2538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0" y="5267325"/>
                        <a:ext cx="444500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304800" y="5592763"/>
            <a:ext cx="3657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Step 3</a:t>
            </a:r>
            <a:r>
              <a:rPr lang="en-US"/>
              <a:t>. Find </a:t>
            </a:r>
            <a:r>
              <a:rPr lang="en-US" i="1"/>
              <a:t>P</a:t>
            </a:r>
            <a:r>
              <a:rPr lang="en-US"/>
              <a:t>(</a:t>
            </a:r>
            <a:r>
              <a:rPr lang="en-US" i="1"/>
              <a:t>A</a:t>
            </a:r>
            <a:r>
              <a:rPr lang="en-US"/>
              <a:t>)</a:t>
            </a:r>
            <a:r>
              <a:rPr lang="en-US" sz="3200">
                <a:cs typeface="Arial" charset="0"/>
              </a:rPr>
              <a:t>·</a:t>
            </a:r>
            <a:r>
              <a:rPr lang="en-US" i="1"/>
              <a:t>P</a:t>
            </a:r>
            <a:r>
              <a:rPr lang="en-US"/>
              <a:t>(</a:t>
            </a:r>
            <a:r>
              <a:rPr lang="en-US" i="1"/>
              <a:t>B</a:t>
            </a:r>
            <a:r>
              <a:rPr lang="en-US"/>
              <a:t> given </a:t>
            </a:r>
            <a:r>
              <a:rPr lang="en-US" i="1"/>
              <a:t>A</a:t>
            </a:r>
            <a:r>
              <a:rPr lang="en-US"/>
              <a:t>).</a:t>
            </a:r>
          </a:p>
        </p:txBody>
      </p:sp>
      <p:graphicFrame>
        <p:nvGraphicFramePr>
          <p:cNvPr id="14351" name="Object 15"/>
          <p:cNvGraphicFramePr>
            <a:graphicFrameLocks noChangeAspect="1"/>
          </p:cNvGraphicFramePr>
          <p:nvPr/>
        </p:nvGraphicFramePr>
        <p:xfrm>
          <a:off x="971550" y="6094413"/>
          <a:ext cx="798513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8" name="Equation" r:id="rId16" imgW="457200" imgH="393480" progId="Equation.DSMT4">
                  <p:embed/>
                </p:oleObj>
              </mc:Choice>
              <mc:Fallback>
                <p:oleObj name="Equation" r:id="rId16" imgW="4572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6094413"/>
                        <a:ext cx="798513" cy="687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2" name="Object 16"/>
          <p:cNvGraphicFramePr>
            <a:graphicFrameLocks noChangeAspect="1"/>
          </p:cNvGraphicFramePr>
          <p:nvPr/>
        </p:nvGraphicFramePr>
        <p:xfrm>
          <a:off x="2011363" y="6094413"/>
          <a:ext cx="731837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9" name="Equation" r:id="rId18" imgW="419040" imgH="393480" progId="Equation.DSMT4">
                  <p:embed/>
                </p:oleObj>
              </mc:Choice>
              <mc:Fallback>
                <p:oleObj name="Equation" r:id="rId18" imgW="419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1363" y="6094413"/>
                        <a:ext cx="731837" cy="687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3" name="Object 17"/>
          <p:cNvGraphicFramePr>
            <a:graphicFrameLocks noChangeAspect="1"/>
          </p:cNvGraphicFramePr>
          <p:nvPr/>
        </p:nvGraphicFramePr>
        <p:xfrm>
          <a:off x="1744663" y="4876800"/>
          <a:ext cx="465137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0" name="Equation" r:id="rId20" imgW="266400" imgH="393480" progId="Equation.DSMT4">
                  <p:embed/>
                </p:oleObj>
              </mc:Choice>
              <mc:Fallback>
                <p:oleObj name="Equation" r:id="rId20" imgW="266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4663" y="4876800"/>
                        <a:ext cx="465137" cy="68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914400" y="60960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1371600" y="64770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4356" name="Object 20"/>
          <p:cNvGraphicFramePr>
            <a:graphicFrameLocks noChangeAspect="1"/>
          </p:cNvGraphicFramePr>
          <p:nvPr/>
        </p:nvGraphicFramePr>
        <p:xfrm>
          <a:off x="1216025" y="6178550"/>
          <a:ext cx="79375" cy="14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1" name="Equation" r:id="rId22" imgW="88560" imgH="164880" progId="Equation.DSMT4">
                  <p:embed/>
                </p:oleObj>
              </mc:Choice>
              <mc:Fallback>
                <p:oleObj name="Equation" r:id="rId22" imgW="885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6025" y="6178550"/>
                        <a:ext cx="79375" cy="146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7" name="Object 21"/>
          <p:cNvGraphicFramePr>
            <a:graphicFrameLocks noChangeAspect="1"/>
          </p:cNvGraphicFramePr>
          <p:nvPr/>
        </p:nvGraphicFramePr>
        <p:xfrm>
          <a:off x="1752600" y="6554788"/>
          <a:ext cx="180975" cy="157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2" name="Equation" r:id="rId24" imgW="203040" imgH="177480" progId="Equation.DSMT4">
                  <p:embed/>
                </p:oleObj>
              </mc:Choice>
              <mc:Fallback>
                <p:oleObj name="Equation" r:id="rId24" imgW="2030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6554788"/>
                        <a:ext cx="180975" cy="157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58008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 tmFilter="0,0; .5, 1; 1, 1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500"/>
                            </p:stCondLst>
                            <p:childTnLst>
                              <p:par>
                                <p:cTn id="10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341" grpId="0"/>
      <p:bldP spid="14342" grpId="0"/>
      <p:bldP spid="14343" grpId="0"/>
      <p:bldP spid="14350" grpId="0"/>
      <p:bldP spid="14354" grpId="0" animBg="1"/>
      <p:bldP spid="1435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Example 4. </a:t>
            </a:r>
            <a:br>
              <a:rPr lang="en-US"/>
            </a:br>
            <a:r>
              <a:rPr lang="en-US"/>
              <a:t>Try this one on your own.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905000"/>
            <a:ext cx="7010400" cy="1371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600"/>
              <a:t>A group of students consists of 6 girls and 7 boys.  Two students are chosen at random one at a time.  What is the probability that both students who are selected are girls?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57200" y="3124200"/>
            <a:ext cx="3657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Step 1</a:t>
            </a:r>
            <a:r>
              <a:rPr lang="en-US"/>
              <a:t>. Identify the two events.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33400" y="3505200"/>
            <a:ext cx="3962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Event A</a:t>
            </a:r>
            <a:r>
              <a:rPr lang="en-US" dirty="0"/>
              <a:t>. The first </a:t>
            </a:r>
            <a:r>
              <a:rPr lang="en-US" dirty="0" smtClean="0"/>
              <a:t>student is a girl.</a:t>
            </a:r>
            <a:endParaRPr lang="en-US" dirty="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33400" y="38242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Event B</a:t>
            </a:r>
            <a:r>
              <a:rPr lang="en-US" dirty="0"/>
              <a:t>. The second </a:t>
            </a:r>
            <a:r>
              <a:rPr lang="en-US" dirty="0" smtClean="0"/>
              <a:t>student is a girl.</a:t>
            </a:r>
            <a:endParaRPr lang="en-US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57200" y="42814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Step 2</a:t>
            </a:r>
            <a:r>
              <a:rPr lang="en-US"/>
              <a:t>. Find </a:t>
            </a:r>
            <a:r>
              <a:rPr lang="en-US" i="1"/>
              <a:t>P</a:t>
            </a:r>
            <a:r>
              <a:rPr lang="en-US"/>
              <a:t>(</a:t>
            </a:r>
            <a:r>
              <a:rPr lang="en-US" i="1"/>
              <a:t>A</a:t>
            </a:r>
            <a:r>
              <a:rPr lang="en-US"/>
              <a:t>) and </a:t>
            </a:r>
            <a:r>
              <a:rPr lang="en-US" i="1"/>
              <a:t>P</a:t>
            </a:r>
            <a:r>
              <a:rPr lang="en-US"/>
              <a:t>(</a:t>
            </a:r>
            <a:r>
              <a:rPr lang="en-US" i="1"/>
              <a:t>B </a:t>
            </a:r>
            <a:r>
              <a:rPr lang="en-US"/>
              <a:t>given </a:t>
            </a:r>
            <a:r>
              <a:rPr lang="en-US" i="1"/>
              <a:t>A</a:t>
            </a:r>
            <a:r>
              <a:rPr lang="en-US"/>
              <a:t>).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7278733"/>
              </p:ext>
            </p:extLst>
          </p:nvPr>
        </p:nvGraphicFramePr>
        <p:xfrm>
          <a:off x="533400" y="4648200"/>
          <a:ext cx="1219200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4" imgW="698400" imgH="393480" progId="Equation.DSMT4">
                  <p:embed/>
                </p:oleObj>
              </mc:Choice>
              <mc:Fallback>
                <p:oleObj name="Equation" r:id="rId4" imgW="698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648200"/>
                        <a:ext cx="1219200" cy="68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96665"/>
              </p:ext>
            </p:extLst>
          </p:nvPr>
        </p:nvGraphicFramePr>
        <p:xfrm>
          <a:off x="1422400" y="4713288"/>
          <a:ext cx="200025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6" imgW="114120" imgH="177480" progId="Equation.DSMT4">
                  <p:embed/>
                </p:oleObj>
              </mc:Choice>
              <mc:Fallback>
                <p:oleObj name="Equation" r:id="rId6" imgW="1141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4713288"/>
                        <a:ext cx="200025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0744702"/>
              </p:ext>
            </p:extLst>
          </p:nvPr>
        </p:nvGraphicFramePr>
        <p:xfrm>
          <a:off x="1370013" y="5029200"/>
          <a:ext cx="31115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8" imgW="177480" imgH="177480" progId="Equation.DSMT4">
                  <p:embed/>
                </p:oleObj>
              </mc:Choice>
              <mc:Fallback>
                <p:oleObj name="Equation" r:id="rId8" imgW="177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0013" y="5029200"/>
                        <a:ext cx="311150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0842111"/>
              </p:ext>
            </p:extLst>
          </p:nvPr>
        </p:nvGraphicFramePr>
        <p:xfrm>
          <a:off x="2452688" y="4648200"/>
          <a:ext cx="2105025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10" imgW="1206360" imgH="393480" progId="Equation.DSMT4">
                  <p:embed/>
                </p:oleObj>
              </mc:Choice>
              <mc:Fallback>
                <p:oleObj name="Equation" r:id="rId10" imgW="12063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688" y="4648200"/>
                        <a:ext cx="2105025" cy="68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2103820"/>
              </p:ext>
            </p:extLst>
          </p:nvPr>
        </p:nvGraphicFramePr>
        <p:xfrm>
          <a:off x="4246563" y="4724400"/>
          <a:ext cx="200025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12" imgW="114120" imgH="164880" progId="Equation.DSMT4">
                  <p:embed/>
                </p:oleObj>
              </mc:Choice>
              <mc:Fallback>
                <p:oleObj name="Equation" r:id="rId12" imgW="1141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6563" y="4724400"/>
                        <a:ext cx="200025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3107894"/>
              </p:ext>
            </p:extLst>
          </p:nvPr>
        </p:nvGraphicFramePr>
        <p:xfrm>
          <a:off x="4183063" y="5038725"/>
          <a:ext cx="33337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14" imgW="190440" imgH="164880" progId="Equation.DSMT4">
                  <p:embed/>
                </p:oleObj>
              </mc:Choice>
              <mc:Fallback>
                <p:oleObj name="Equation" r:id="rId14" imgW="1904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3063" y="5038725"/>
                        <a:ext cx="333375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304800" y="5364163"/>
            <a:ext cx="3657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Step 3</a:t>
            </a:r>
            <a:r>
              <a:rPr lang="en-US"/>
              <a:t>. Find </a:t>
            </a:r>
            <a:r>
              <a:rPr lang="en-US" i="1"/>
              <a:t>P</a:t>
            </a:r>
            <a:r>
              <a:rPr lang="en-US"/>
              <a:t>(</a:t>
            </a:r>
            <a:r>
              <a:rPr lang="en-US" i="1"/>
              <a:t>A</a:t>
            </a:r>
            <a:r>
              <a:rPr lang="en-US"/>
              <a:t>)</a:t>
            </a:r>
            <a:r>
              <a:rPr lang="en-US" sz="3200">
                <a:cs typeface="Arial" charset="0"/>
              </a:rPr>
              <a:t>·</a:t>
            </a:r>
            <a:r>
              <a:rPr lang="en-US" i="1"/>
              <a:t>P</a:t>
            </a:r>
            <a:r>
              <a:rPr lang="en-US"/>
              <a:t>(</a:t>
            </a:r>
            <a:r>
              <a:rPr lang="en-US" i="1"/>
              <a:t>B</a:t>
            </a:r>
            <a:r>
              <a:rPr lang="en-US"/>
              <a:t> given </a:t>
            </a:r>
            <a:r>
              <a:rPr lang="en-US" i="1"/>
              <a:t>A</a:t>
            </a:r>
            <a:r>
              <a:rPr lang="en-US"/>
              <a:t>).</a:t>
            </a:r>
          </a:p>
        </p:txBody>
      </p:sp>
      <p:graphicFrame>
        <p:nvGraphicFramePr>
          <p:cNvPr id="1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1907799"/>
              </p:ext>
            </p:extLst>
          </p:nvPr>
        </p:nvGraphicFramePr>
        <p:xfrm>
          <a:off x="982663" y="5865813"/>
          <a:ext cx="776287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tion" r:id="rId16" imgW="444240" imgH="393480" progId="Equation.DSMT4">
                  <p:embed/>
                </p:oleObj>
              </mc:Choice>
              <mc:Fallback>
                <p:oleObj name="Equation" r:id="rId16" imgW="4442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663" y="5865813"/>
                        <a:ext cx="776287" cy="687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826419"/>
              </p:ext>
            </p:extLst>
          </p:nvPr>
        </p:nvGraphicFramePr>
        <p:xfrm>
          <a:off x="1839913" y="5865813"/>
          <a:ext cx="598487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3" name="Equation" r:id="rId18" imgW="342720" imgH="393480" progId="Equation.DSMT4">
                  <p:embed/>
                </p:oleObj>
              </mc:Choice>
              <mc:Fallback>
                <p:oleObj name="Equation" r:id="rId18" imgW="3427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9913" y="5865813"/>
                        <a:ext cx="598487" cy="687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Line 18"/>
          <p:cNvSpPr>
            <a:spLocks noChangeShapeType="1"/>
          </p:cNvSpPr>
          <p:nvPr/>
        </p:nvSpPr>
        <p:spPr bwMode="auto">
          <a:xfrm>
            <a:off x="914400" y="58674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" name="Line 19"/>
          <p:cNvSpPr>
            <a:spLocks noChangeShapeType="1"/>
          </p:cNvSpPr>
          <p:nvPr/>
        </p:nvSpPr>
        <p:spPr bwMode="auto">
          <a:xfrm>
            <a:off x="1371600" y="62484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2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2464290"/>
              </p:ext>
            </p:extLst>
          </p:nvPr>
        </p:nvGraphicFramePr>
        <p:xfrm>
          <a:off x="1216025" y="5949950"/>
          <a:ext cx="79375" cy="14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4" name="Equation" r:id="rId20" imgW="88560" imgH="164880" progId="Equation.DSMT4">
                  <p:embed/>
                </p:oleObj>
              </mc:Choice>
              <mc:Fallback>
                <p:oleObj name="Equation" r:id="rId20" imgW="885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6025" y="5949950"/>
                        <a:ext cx="79375" cy="146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3441282"/>
              </p:ext>
            </p:extLst>
          </p:nvPr>
        </p:nvGraphicFramePr>
        <p:xfrm>
          <a:off x="1785938" y="6330950"/>
          <a:ext cx="112712" cy="14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" name="Equation" r:id="rId22" imgW="126720" imgH="164880" progId="Equation.DSMT4">
                  <p:embed/>
                </p:oleObj>
              </mc:Choice>
              <mc:Fallback>
                <p:oleObj name="Equation" r:id="rId22" imgW="1267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6330950"/>
                        <a:ext cx="112712" cy="146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6403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00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4" grpId="0"/>
      <p:bldP spid="18" grpId="0" animBg="1"/>
      <p:bldP spid="1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494</TotalTime>
  <Words>641</Words>
  <Application>Microsoft Office PowerPoint</Application>
  <PresentationFormat>On-screen Show (4:3)</PresentationFormat>
  <Paragraphs>76</Paragraphs>
  <Slides>9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Flow</vt:lpstr>
      <vt:lpstr>MathType 6.0 Equation</vt:lpstr>
      <vt:lpstr>Equation</vt:lpstr>
      <vt:lpstr>Tuesday, October 30, 2012</vt:lpstr>
      <vt:lpstr>Homework Check</vt:lpstr>
      <vt:lpstr> Independent &amp; Dependent Events</vt:lpstr>
      <vt:lpstr>Probability of Independent Events</vt:lpstr>
      <vt:lpstr>Example 1. </vt:lpstr>
      <vt:lpstr>Example 2. You try it.</vt:lpstr>
      <vt:lpstr>Probability of Dependent Events</vt:lpstr>
      <vt:lpstr>Example 3.</vt:lpstr>
      <vt:lpstr>Example 4.  Try this one on your own.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Tuesday, October 30, 2012</dc:title>
  <dc:creator>Dria</dc:creator>
  <cp:lastModifiedBy>Dria</cp:lastModifiedBy>
  <cp:revision>7</cp:revision>
  <dcterms:created xsi:type="dcterms:W3CDTF">2012-10-30T13:57:08Z</dcterms:created>
  <dcterms:modified xsi:type="dcterms:W3CDTF">2012-10-30T22:11:31Z</dcterms:modified>
</cp:coreProperties>
</file>